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15"/>
  </p:handoutMasterIdLst>
  <p:sldIdLst>
    <p:sldId id="256" r:id="rId2"/>
    <p:sldId id="257" r:id="rId3"/>
    <p:sldId id="269" r:id="rId4"/>
    <p:sldId id="271" r:id="rId5"/>
    <p:sldId id="272" r:id="rId6"/>
    <p:sldId id="273" r:id="rId7"/>
    <p:sldId id="263" r:id="rId8"/>
    <p:sldId id="274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defTabSz="91410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2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algn="r" defTabSz="91410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defTabSz="91410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2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algn="r" defTabSz="914108">
              <a:defRPr sz="1200">
                <a:latin typeface="Arial" charset="0"/>
              </a:defRPr>
            </a:lvl1pPr>
          </a:lstStyle>
          <a:p>
            <a:fld id="{0F0F0F32-25B3-412D-B055-41BAED9425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96477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C10883C-2CDA-48E7-9A80-E78ACD815BC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alt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3C936-0FAB-4522-9EEE-24DE3C5A39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9179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B1B4C6-5C27-4348-9E35-5B6098998D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73252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66738" y="17526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66738" y="39624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0D5D99F4-3EAD-42AF-A28F-6080299DBD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3635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DB672B-62C0-41B4-A9C2-9CA05B9512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9272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55286A-0292-4787-9D76-F77E859E48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2082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58841D-09E5-4379-9FCB-64F905185C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3212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56E0C-3E06-41D7-A20A-985A792BFA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370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285F7-B7A5-4A0A-B3BF-05DD97AC73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2237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86EBC-5340-4BE5-9F18-CBAB9D5045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5717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03BB2-6A54-424A-88F0-432A444628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1270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4CFD99-1872-4624-9027-29959A056F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9547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9FF17B3-4911-4D19-8F41-AC52AEF298C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686800" cy="1216025"/>
          </a:xfrm>
        </p:spPr>
        <p:txBody>
          <a:bodyPr/>
          <a:lstStyle/>
          <a:p>
            <a:r>
              <a:rPr lang="en-US" altLang="en-US" sz="3400" dirty="0">
                <a:solidFill>
                  <a:schemeClr val="accent1"/>
                </a:solidFill>
              </a:rPr>
              <a:t>Me </a:t>
            </a:r>
            <a:r>
              <a:rPr lang="en-US" altLang="en-US" sz="3400" dirty="0" err="1">
                <a:solidFill>
                  <a:schemeClr val="accent1"/>
                </a:solidFill>
              </a:rPr>
              <a:t>llamo</a:t>
            </a:r>
            <a:r>
              <a:rPr lang="en-US" altLang="en-US" sz="3400" dirty="0">
                <a:solidFill>
                  <a:schemeClr val="accent1"/>
                </a:solidFill>
              </a:rPr>
              <a:t> ___________   </a:t>
            </a:r>
            <a:r>
              <a:rPr lang="en-US" altLang="en-US" sz="3400" dirty="0" err="1">
                <a:solidFill>
                  <a:schemeClr val="accent1"/>
                </a:solidFill>
              </a:rPr>
              <a:t>Clase</a:t>
            </a:r>
            <a:r>
              <a:rPr lang="en-US" altLang="en-US" sz="3400" dirty="0">
                <a:solidFill>
                  <a:schemeClr val="accent1"/>
                </a:solidFill>
              </a:rPr>
              <a:t> </a:t>
            </a:r>
            <a:r>
              <a:rPr lang="en-US" altLang="en-US" sz="3400" dirty="0" smtClean="0">
                <a:solidFill>
                  <a:schemeClr val="accent1"/>
                </a:solidFill>
              </a:rPr>
              <a:t>702</a:t>
            </a:r>
            <a:r>
              <a:rPr lang="en-US" altLang="en-US" sz="3400" dirty="0">
                <a:solidFill>
                  <a:schemeClr val="accent1"/>
                </a:solidFill>
              </a:rPr>
              <a:t/>
            </a:r>
            <a:br>
              <a:rPr lang="en-US" altLang="en-US" sz="3400" dirty="0">
                <a:solidFill>
                  <a:schemeClr val="accent1"/>
                </a:solidFill>
              </a:rPr>
            </a:br>
            <a:r>
              <a:rPr lang="en-US" altLang="en-US" sz="3400" dirty="0">
                <a:solidFill>
                  <a:schemeClr val="accent1"/>
                </a:solidFill>
              </a:rPr>
              <a:t>La </a:t>
            </a:r>
            <a:r>
              <a:rPr lang="en-US" altLang="en-US" sz="3400" dirty="0" err="1">
                <a:solidFill>
                  <a:schemeClr val="accent1"/>
                </a:solidFill>
              </a:rPr>
              <a:t>fecha</a:t>
            </a:r>
            <a:r>
              <a:rPr lang="en-US" altLang="en-US" sz="3400" dirty="0">
                <a:solidFill>
                  <a:schemeClr val="accent1"/>
                </a:solidFill>
              </a:rPr>
              <a:t> </a:t>
            </a:r>
            <a:r>
              <a:rPr lang="en-US" altLang="en-US" sz="3400" dirty="0" err="1">
                <a:solidFill>
                  <a:schemeClr val="accent1"/>
                </a:solidFill>
              </a:rPr>
              <a:t>es</a:t>
            </a:r>
            <a:r>
              <a:rPr lang="en-US" altLang="en-US" sz="3400" dirty="0">
                <a:solidFill>
                  <a:schemeClr val="accent1"/>
                </a:solidFill>
              </a:rPr>
              <a:t> el </a:t>
            </a:r>
            <a:r>
              <a:rPr lang="en-US" altLang="en-US" sz="3400" dirty="0" smtClean="0">
                <a:solidFill>
                  <a:schemeClr val="accent1"/>
                </a:solidFill>
              </a:rPr>
              <a:t>15 </a:t>
            </a:r>
            <a:r>
              <a:rPr lang="en-US" altLang="en-US" sz="3400" dirty="0">
                <a:solidFill>
                  <a:schemeClr val="accent1"/>
                </a:solidFill>
              </a:rPr>
              <a:t>de </a:t>
            </a:r>
            <a:r>
              <a:rPr lang="en-US" altLang="en-US" sz="3400" dirty="0" err="1" smtClean="0">
                <a:solidFill>
                  <a:schemeClr val="accent1"/>
                </a:solidFill>
              </a:rPr>
              <a:t>octubre</a:t>
            </a:r>
            <a:r>
              <a:rPr lang="en-US" altLang="en-US" sz="3400" dirty="0" smtClean="0">
                <a:solidFill>
                  <a:schemeClr val="accent1"/>
                </a:solidFill>
              </a:rPr>
              <a:t> </a:t>
            </a:r>
            <a:r>
              <a:rPr lang="en-US" altLang="en-US" sz="3400" dirty="0">
                <a:solidFill>
                  <a:schemeClr val="accent1"/>
                </a:solidFill>
              </a:rPr>
              <a:t>del </a:t>
            </a:r>
            <a:r>
              <a:rPr lang="en-US" altLang="en-US" sz="3400" dirty="0" smtClean="0">
                <a:solidFill>
                  <a:schemeClr val="accent1"/>
                </a:solidFill>
              </a:rPr>
              <a:t>2013</a:t>
            </a:r>
            <a:endParaRPr lang="en-US" altLang="en-US" sz="3400" dirty="0">
              <a:solidFill>
                <a:schemeClr val="accent1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66738" y="1676400"/>
            <a:ext cx="8001000" cy="4648200"/>
          </a:xfrm>
        </p:spPr>
        <p:txBody>
          <a:bodyPr/>
          <a:lstStyle/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b="1" dirty="0">
                <a:solidFill>
                  <a:schemeClr val="accent2"/>
                </a:solidFill>
              </a:rPr>
              <a:t>Propósito # </a:t>
            </a:r>
            <a:r>
              <a:rPr lang="es-ES_tradnl" altLang="en-US" b="1" dirty="0" smtClean="0">
                <a:solidFill>
                  <a:schemeClr val="accent2"/>
                </a:solidFill>
              </a:rPr>
              <a:t>12:</a:t>
            </a:r>
            <a:r>
              <a:rPr lang="es-ES_tradnl" altLang="en-US" dirty="0" smtClean="0">
                <a:solidFill>
                  <a:schemeClr val="accent2"/>
                </a:solidFill>
              </a:rPr>
              <a:t> </a:t>
            </a:r>
            <a:r>
              <a:rPr lang="es-ES_tradnl" altLang="en-US" dirty="0"/>
              <a:t>¿Cómo es tu familia?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endParaRPr lang="es-ES_tradnl" altLang="en-US" dirty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b="1" dirty="0">
                <a:solidFill>
                  <a:schemeClr val="accent2"/>
                </a:solidFill>
              </a:rPr>
              <a:t>Actividad Inicial:</a:t>
            </a:r>
          </a:p>
          <a:p>
            <a:pPr marL="571500" indent="-571500">
              <a:lnSpc>
                <a:spcPct val="90000"/>
              </a:lnSpc>
            </a:pPr>
            <a:r>
              <a:rPr lang="es-ES_tradnl" altLang="en-US" dirty="0"/>
              <a:t>Copia y completa: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Él no es serio. Es ______________.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Ella no es baja. Es __________.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Él no es rubio. Es _________.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Ella no es mexicana. Es de Perú.  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/>
              <a:t>     Es ____________.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057400" y="5562600"/>
            <a:ext cx="36576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000" dirty="0">
                <a:solidFill>
                  <a:schemeClr val="hlink"/>
                </a:solidFill>
              </a:rPr>
              <a:t>peruana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7772400" cy="762000"/>
          </a:xfrm>
        </p:spPr>
        <p:txBody>
          <a:bodyPr/>
          <a:lstStyle/>
          <a:p>
            <a:r>
              <a:rPr lang="es-MX" altLang="en-US">
                <a:solidFill>
                  <a:schemeClr val="accent2"/>
                </a:solidFill>
              </a:rPr>
              <a:t>Más vocabulario</a:t>
            </a:r>
            <a:endParaRPr lang="en-US" altLang="en-US">
              <a:solidFill>
                <a:schemeClr val="accent2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7772400" cy="457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r>
              <a:rPr lang="en-US" altLang="en-US">
                <a:solidFill>
                  <a:schemeClr val="hlink"/>
                </a:solidFill>
              </a:rPr>
              <a:t>gatito(a)</a:t>
            </a:r>
            <a:r>
              <a:rPr lang="en-US" altLang="en-US"/>
              <a:t> – kitten</a:t>
            </a:r>
          </a:p>
          <a:p>
            <a:r>
              <a:rPr lang="en-US" altLang="en-US">
                <a:solidFill>
                  <a:schemeClr val="hlink"/>
                </a:solidFill>
              </a:rPr>
              <a:t>Perrito(a)</a:t>
            </a:r>
            <a:r>
              <a:rPr lang="en-US" altLang="en-US"/>
              <a:t>-Puppy</a:t>
            </a:r>
            <a:r>
              <a:rPr lang="en-US" altLang="en-US">
                <a:solidFill>
                  <a:schemeClr val="accent1"/>
                </a:solidFill>
              </a:rPr>
              <a:t>	</a:t>
            </a:r>
          </a:p>
          <a:p>
            <a:r>
              <a:rPr lang="en-US" altLang="en-US">
                <a:solidFill>
                  <a:schemeClr val="hlink"/>
                </a:solidFill>
              </a:rPr>
              <a:t>único(a)  </a:t>
            </a:r>
            <a:r>
              <a:rPr lang="en-US" altLang="en-US"/>
              <a:t>-Only</a:t>
            </a:r>
          </a:p>
          <a:p>
            <a:r>
              <a:rPr lang="en-US" altLang="en-US">
                <a:solidFill>
                  <a:schemeClr val="hlink"/>
                </a:solidFill>
              </a:rPr>
              <a:t>Menor</a:t>
            </a:r>
            <a:r>
              <a:rPr lang="en-US" altLang="en-US"/>
              <a:t>	-younger</a:t>
            </a:r>
          </a:p>
          <a:p>
            <a:r>
              <a:rPr lang="en-US" altLang="en-US">
                <a:solidFill>
                  <a:schemeClr val="hlink"/>
                </a:solidFill>
              </a:rPr>
              <a:t>Mayor</a:t>
            </a:r>
            <a:r>
              <a:rPr lang="en-US" altLang="en-US"/>
              <a:t>	-older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04800"/>
            <a:ext cx="8001000" cy="4267200"/>
          </a:xfrm>
        </p:spPr>
        <p:txBody>
          <a:bodyPr/>
          <a:lstStyle/>
          <a:p>
            <a:r>
              <a:rPr lang="es-ES_tradnl" altLang="en-US">
                <a:solidFill>
                  <a:schemeClr val="hlink"/>
                </a:solidFill>
              </a:rPr>
              <a:t>Cariñoso(a)</a:t>
            </a:r>
            <a:r>
              <a:rPr lang="es-ES_tradnl" altLang="en-US"/>
              <a:t> –sweet, lovable</a:t>
            </a:r>
          </a:p>
          <a:p>
            <a:pPr>
              <a:buFont typeface="Wingdings" pitchFamily="2" charset="2"/>
              <a:buNone/>
            </a:pPr>
            <a:endParaRPr lang="es-ES_tradnl" altLang="en-US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905000"/>
            <a:ext cx="333375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>
          <a:xfrm>
            <a:off x="2590800" y="1066800"/>
            <a:ext cx="2286000" cy="566738"/>
          </a:xfrm>
          <a:noFill/>
          <a:ln/>
        </p:spPr>
        <p:txBody>
          <a:bodyPr/>
          <a:lstStyle/>
          <a:p>
            <a:r>
              <a:rPr lang="es-MX" altLang="en-US">
                <a:solidFill>
                  <a:schemeClr val="hlink"/>
                </a:solidFill>
              </a:rPr>
              <a:t>El pelo</a:t>
            </a:r>
            <a:endParaRPr lang="en-US" altLang="en-US">
              <a:solidFill>
                <a:schemeClr val="hlink"/>
              </a:solidFill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4476750" y="10334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3200">
                <a:solidFill>
                  <a:schemeClr val="tx1"/>
                </a:solidFill>
              </a:rPr>
              <a:t>Hair</a:t>
            </a:r>
            <a:endParaRPr lang="en-US" altLang="en-US" sz="3200">
              <a:solidFill>
                <a:schemeClr val="tx1"/>
              </a:solidFill>
            </a:endParaRP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 flipV="1">
            <a:off x="5181600" y="2133600"/>
            <a:ext cx="1828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5867400" y="3352800"/>
            <a:ext cx="15240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 flipH="1">
            <a:off x="1752600" y="4038600"/>
            <a:ext cx="1219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6915150" y="1752600"/>
            <a:ext cx="215265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3200">
                <a:solidFill>
                  <a:srgbClr val="0033CC"/>
                </a:solidFill>
              </a:rPr>
              <a:t>castaño</a:t>
            </a:r>
            <a:endParaRPr lang="en-US" altLang="en-US" sz="3200">
              <a:solidFill>
                <a:srgbClr val="0033CC"/>
              </a:solidFill>
            </a:endParaRP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6610350" y="2209800"/>
            <a:ext cx="253365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3200">
                <a:solidFill>
                  <a:schemeClr val="tx1"/>
                </a:solidFill>
              </a:rPr>
              <a:t>Brown hair</a:t>
            </a:r>
            <a:endParaRPr lang="en-US" altLang="en-US" sz="3200">
              <a:solidFill>
                <a:schemeClr val="tx1"/>
              </a:solidFill>
            </a:endParaRPr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6229350" y="46148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3200">
                <a:solidFill>
                  <a:srgbClr val="0033CC"/>
                </a:solidFill>
              </a:rPr>
              <a:t>rubio</a:t>
            </a:r>
            <a:endParaRPr lang="en-US" altLang="en-US" sz="3200">
              <a:solidFill>
                <a:srgbClr val="0033CC"/>
              </a:solidFill>
            </a:endParaRPr>
          </a:p>
        </p:txBody>
      </p:sp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6076950" y="50720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3200">
                <a:solidFill>
                  <a:schemeClr val="tx1"/>
                </a:solidFill>
              </a:rPr>
              <a:t>blonde</a:t>
            </a:r>
            <a:endParaRPr lang="en-US" altLang="en-US" sz="3200">
              <a:solidFill>
                <a:schemeClr val="tx1"/>
              </a:solidFill>
            </a:endParaRPr>
          </a:p>
        </p:txBody>
      </p:sp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1066800" y="48434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3200">
                <a:solidFill>
                  <a:srgbClr val="0033CC"/>
                </a:solidFill>
              </a:rPr>
              <a:t>rojizo</a:t>
            </a:r>
            <a:endParaRPr lang="en-US" altLang="en-US" sz="3200">
              <a:solidFill>
                <a:srgbClr val="0033CC"/>
              </a:solidFill>
            </a:endParaRPr>
          </a:p>
        </p:txBody>
      </p:sp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1143000" y="5257800"/>
            <a:ext cx="291465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3200">
                <a:solidFill>
                  <a:schemeClr val="tx1"/>
                </a:solidFill>
              </a:rPr>
              <a:t>red</a:t>
            </a:r>
            <a:endParaRPr lang="en-US" altLang="en-US" sz="3200">
              <a:solidFill>
                <a:schemeClr val="tx1"/>
              </a:solidFill>
            </a:endParaRPr>
          </a:p>
        </p:txBody>
      </p:sp>
      <p:pic>
        <p:nvPicPr>
          <p:cNvPr id="17424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648200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25" name="Rectangle 17"/>
          <p:cNvSpPr>
            <a:spLocks noChangeArrowheads="1"/>
          </p:cNvSpPr>
          <p:nvPr/>
        </p:nvSpPr>
        <p:spPr bwMode="auto">
          <a:xfrm>
            <a:off x="2819400" y="61388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3200">
                <a:solidFill>
                  <a:srgbClr val="0033CC"/>
                </a:solidFill>
              </a:rPr>
              <a:t>negro</a:t>
            </a:r>
            <a:endParaRPr lang="en-US" altLang="en-US" sz="3200">
              <a:solidFill>
                <a:srgbClr val="0033CC"/>
              </a:solidFill>
            </a:endParaRPr>
          </a:p>
        </p:txBody>
      </p:sp>
      <p:sp>
        <p:nvSpPr>
          <p:cNvPr id="17426" name="Rectangle 18"/>
          <p:cNvSpPr>
            <a:spLocks noChangeArrowheads="1"/>
          </p:cNvSpPr>
          <p:nvPr/>
        </p:nvSpPr>
        <p:spPr bwMode="auto">
          <a:xfrm>
            <a:off x="5867400" y="62150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3200">
                <a:solidFill>
                  <a:schemeClr val="tx1"/>
                </a:solidFill>
              </a:rPr>
              <a:t>black</a:t>
            </a:r>
            <a:endParaRPr lang="en-US" altLang="en-US" sz="32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762000"/>
            <a:ext cx="428625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29000"/>
            <a:ext cx="28575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538" y="3430588"/>
            <a:ext cx="2405062" cy="1674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124200"/>
            <a:ext cx="1905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40" name="Rectangle 8"/>
          <p:cNvSpPr>
            <a:spLocks noGrp="1" noChangeArrowheads="1"/>
          </p:cNvSpPr>
          <p:nvPr>
            <p:ph type="title"/>
          </p:nvPr>
        </p:nvSpPr>
        <p:spPr>
          <a:xfrm>
            <a:off x="2286000" y="533400"/>
            <a:ext cx="2286000" cy="566738"/>
          </a:xfrm>
          <a:noFill/>
          <a:ln/>
        </p:spPr>
        <p:txBody>
          <a:bodyPr/>
          <a:lstStyle/>
          <a:p>
            <a:r>
              <a:rPr lang="es-MX" altLang="en-US">
                <a:solidFill>
                  <a:schemeClr val="hlink"/>
                </a:solidFill>
              </a:rPr>
              <a:t>Los ojos</a:t>
            </a:r>
            <a:endParaRPr lang="en-US" altLang="en-US">
              <a:solidFill>
                <a:schemeClr val="hlink"/>
              </a:solidFill>
            </a:endParaRP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4572000" y="533400"/>
            <a:ext cx="22860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>
                <a:solidFill>
                  <a:schemeClr val="tx1"/>
                </a:solidFill>
              </a:rPr>
              <a:t>- eyes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533400" y="5453063"/>
            <a:ext cx="25908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>
                <a:solidFill>
                  <a:schemeClr val="hlink"/>
                </a:solidFill>
              </a:rPr>
              <a:t>Cafés </a:t>
            </a:r>
            <a:br>
              <a:rPr lang="es-MX" altLang="en-US">
                <a:solidFill>
                  <a:schemeClr val="hlink"/>
                </a:solidFill>
              </a:rPr>
            </a:br>
            <a:r>
              <a:rPr lang="es-MX" altLang="en-US">
                <a:solidFill>
                  <a:schemeClr val="hlink"/>
                </a:solidFill>
              </a:rPr>
              <a:t>casta</a:t>
            </a:r>
            <a:r>
              <a:rPr lang="en-US" altLang="en-US">
                <a:solidFill>
                  <a:schemeClr val="hlink"/>
                </a:solidFill>
              </a:rPr>
              <a:t>ñ</a:t>
            </a:r>
            <a:r>
              <a:rPr lang="es-MX" altLang="en-US">
                <a:solidFill>
                  <a:schemeClr val="hlink"/>
                </a:solidFill>
              </a:rPr>
              <a:t>os</a:t>
            </a:r>
            <a:endParaRPr lang="en-US" altLang="en-US">
              <a:solidFill>
                <a:schemeClr val="hlink"/>
              </a:solidFill>
            </a:endParaRP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533400" y="6215063"/>
            <a:ext cx="22860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>
                <a:solidFill>
                  <a:schemeClr val="tx1"/>
                </a:solidFill>
              </a:rPr>
              <a:t>- brown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3276600" y="5029200"/>
            <a:ext cx="25908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>
                <a:solidFill>
                  <a:schemeClr val="hlink"/>
                </a:solidFill>
              </a:rPr>
              <a:t>verdes</a:t>
            </a:r>
            <a:endParaRPr lang="en-US" altLang="en-US">
              <a:solidFill>
                <a:schemeClr val="hlink"/>
              </a:solidFill>
            </a:endParaRPr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3048000" y="5638800"/>
            <a:ext cx="22860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>
                <a:solidFill>
                  <a:schemeClr val="tx1"/>
                </a:solidFill>
              </a:rPr>
              <a:t>- green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6324600" y="4953000"/>
            <a:ext cx="25908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>
                <a:solidFill>
                  <a:schemeClr val="hlink"/>
                </a:solidFill>
              </a:rPr>
              <a:t>azules</a:t>
            </a:r>
            <a:endParaRPr lang="en-US" altLang="en-US">
              <a:solidFill>
                <a:schemeClr val="hlink"/>
              </a:solidFill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6172200" y="5562600"/>
            <a:ext cx="22860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>
                <a:solidFill>
                  <a:schemeClr val="tx1"/>
                </a:solidFill>
              </a:rPr>
              <a:t>blue</a:t>
            </a:r>
            <a:endParaRPr lang="en-US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882062" cy="5029200"/>
          </a:xfrm>
        </p:spPr>
        <p:txBody>
          <a:bodyPr/>
          <a:lstStyle/>
          <a:p>
            <a:r>
              <a:rPr lang="en-US" altLang="en-US" sz="3600" dirty="0" err="1" smtClean="0"/>
              <a:t>Completa</a:t>
            </a:r>
            <a:r>
              <a:rPr lang="en-US" altLang="en-US" sz="3600" dirty="0" smtClean="0"/>
              <a:t> la </a:t>
            </a:r>
            <a:r>
              <a:rPr lang="en-US" altLang="en-US" sz="3600" dirty="0" err="1" smtClean="0"/>
              <a:t>hoja</a:t>
            </a:r>
            <a:r>
              <a:rPr lang="en-US" altLang="en-US" sz="3600" dirty="0" smtClean="0"/>
              <a:t> </a:t>
            </a:r>
            <a:r>
              <a:rPr lang="en-US" altLang="en-US" sz="3600" u="sng" dirty="0" err="1" smtClean="0"/>
              <a:t>Vocabulario</a:t>
            </a:r>
            <a:r>
              <a:rPr lang="en-US" altLang="en-US" sz="3600" u="sng" dirty="0" smtClean="0"/>
              <a:t> 1</a:t>
            </a:r>
            <a:r>
              <a:rPr lang="en-US" altLang="en-US" sz="3600" dirty="0" smtClean="0"/>
              <a:t> </a:t>
            </a:r>
            <a:r>
              <a:rPr lang="en-US" altLang="en-US" sz="3600" i="1" dirty="0" smtClean="0"/>
              <a:t>(</a:t>
            </a:r>
            <a:r>
              <a:rPr lang="en-US" altLang="en-US" sz="3600" dirty="0" smtClean="0"/>
              <a:t>2.3-2.4)</a:t>
            </a:r>
            <a:endParaRPr lang="en-US" altLang="en-US" sz="3600" dirty="0"/>
          </a:p>
          <a:p>
            <a:pPr lvl="1"/>
            <a:r>
              <a:rPr lang="en-US" altLang="en-US" sz="3200" dirty="0" smtClean="0"/>
              <a:t>Make </a:t>
            </a:r>
            <a:r>
              <a:rPr lang="en-US" altLang="en-US" sz="3200" dirty="0"/>
              <a:t>yourself vocabulary index </a:t>
            </a:r>
            <a:r>
              <a:rPr lang="en-US" altLang="en-US" sz="3200" dirty="0" smtClean="0"/>
              <a:t>cards with all the vocabulary learned today.  This will be checked on Thursday!</a:t>
            </a:r>
            <a:endParaRPr lang="en-US" altLang="en-US" sz="3200" dirty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727075" y="381000"/>
            <a:ext cx="8001000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/>
            <a:r>
              <a:rPr lang="en-US" altLang="en-US" dirty="0" err="1">
                <a:solidFill>
                  <a:schemeClr val="accent2"/>
                </a:solidFill>
              </a:rPr>
              <a:t>Tarea</a:t>
            </a:r>
            <a:r>
              <a:rPr lang="en-US" altLang="en-US" dirty="0">
                <a:solidFill>
                  <a:schemeClr val="accent2"/>
                </a:solidFill>
              </a:rPr>
              <a:t> # </a:t>
            </a:r>
            <a:r>
              <a:rPr lang="en-US" altLang="en-US" dirty="0" smtClean="0">
                <a:solidFill>
                  <a:schemeClr val="accent2"/>
                </a:solidFill>
              </a:rPr>
              <a:t>12:</a:t>
            </a:r>
            <a:endParaRPr lang="en-US" alt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chemeClr val="accent2"/>
                </a:solidFill>
              </a:rPr>
              <a:t>Repaso de vocabulario:</a:t>
            </a:r>
          </a:p>
        </p:txBody>
      </p:sp>
      <p:pic>
        <p:nvPicPr>
          <p:cNvPr id="8196" name="Picture 4" descr="botero-famil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1676400"/>
            <a:ext cx="4052887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4191000" y="1828800"/>
            <a:ext cx="36576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S_tradnl" altLang="en-US" sz="3000">
                <a:solidFill>
                  <a:schemeClr val="hlink"/>
                </a:solidFill>
              </a:rPr>
              <a:t>La Familia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6477000" y="1812925"/>
            <a:ext cx="16764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000"/>
              <a:t>-Family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213225" y="2574925"/>
            <a:ext cx="4473575" cy="260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000">
                <a:solidFill>
                  <a:schemeClr val="hlink"/>
                </a:solidFill>
              </a:rPr>
              <a:t>Los Parientes-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US" altLang="en-US" sz="3000">
              <a:solidFill>
                <a:schemeClr val="hlink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3000">
                <a:solidFill>
                  <a:schemeClr val="hlink"/>
                </a:solidFill>
              </a:rPr>
              <a:t>El miembro-</a:t>
            </a:r>
          </a:p>
          <a:p>
            <a:pPr>
              <a:spcBef>
                <a:spcPct val="50000"/>
              </a:spcBef>
            </a:pPr>
            <a:endParaRPr lang="en-US" altLang="en-US" sz="3000">
              <a:solidFill>
                <a:schemeClr val="hlink"/>
              </a:solidFill>
            </a:endParaRP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7086600" y="2514600"/>
            <a:ext cx="20574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000"/>
              <a:t>Family</a:t>
            </a:r>
          </a:p>
          <a:p>
            <a:r>
              <a:rPr lang="es-ES_tradnl" altLang="en-US" sz="3000"/>
              <a:t>members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6858000" y="3946525"/>
            <a:ext cx="21336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000"/>
              <a:t>member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001000" cy="682625"/>
          </a:xfrm>
        </p:spPr>
        <p:txBody>
          <a:bodyPr/>
          <a:lstStyle/>
          <a:p>
            <a:pPr algn="ctr"/>
            <a:r>
              <a:rPr lang="en-US" altLang="en-US">
                <a:solidFill>
                  <a:schemeClr val="accent2"/>
                </a:solidFill>
              </a:rPr>
              <a:t>La familia </a:t>
            </a:r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2581275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371600"/>
            <a:ext cx="2590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419600"/>
            <a:ext cx="2438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343400"/>
            <a:ext cx="2311400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228600" y="3276600"/>
            <a:ext cx="2133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La madre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3581400"/>
            <a:ext cx="2286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2500">
                <a:solidFill>
                  <a:srgbClr val="0033CC"/>
                </a:solidFill>
              </a:rPr>
              <a:t>(la mamá)</a:t>
            </a:r>
            <a:endParaRPr lang="en-US" altLang="en-US" sz="2500"/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1905000" y="3290888"/>
            <a:ext cx="1752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2800">
                <a:solidFill>
                  <a:schemeClr val="tx2"/>
                </a:solidFill>
                <a:latin typeface="Tahoma" pitchFamily="34" charset="0"/>
              </a:rPr>
              <a:t> Mother</a:t>
            </a: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2057400" y="3733800"/>
            <a:ext cx="1676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2800">
                <a:solidFill>
                  <a:schemeClr val="tx2"/>
                </a:solidFill>
                <a:latin typeface="Tahoma" pitchFamily="34" charset="0"/>
              </a:rPr>
              <a:t>(mom)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5562600" y="3200400"/>
            <a:ext cx="165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El padre</a:t>
            </a:r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5486400" y="3657600"/>
            <a:ext cx="228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2500">
                <a:solidFill>
                  <a:srgbClr val="0033CC"/>
                </a:solidFill>
              </a:rPr>
              <a:t>(el papá)</a:t>
            </a:r>
            <a:endParaRPr lang="en-US" altLang="en-US" sz="2500"/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7162800" y="3276600"/>
            <a:ext cx="13573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800">
                <a:latin typeface="Tahoma" pitchFamily="34" charset="0"/>
              </a:rPr>
              <a:t>- father</a:t>
            </a:r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7162800" y="3671888"/>
            <a:ext cx="1524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es-MX" altLang="en-US" sz="2800">
                <a:latin typeface="Tahoma" pitchFamily="34" charset="0"/>
              </a:rPr>
              <a:t>- dad</a:t>
            </a:r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228600" y="6324600"/>
            <a:ext cx="1676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304925" indent="-395288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1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93863" indent="-3873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93913" indent="-398463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511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30083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655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9227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MX" altLang="en-US" sz="3000"/>
              <a:t> </a:t>
            </a:r>
            <a:r>
              <a:rPr lang="es-MX" altLang="en-US" sz="3000">
                <a:solidFill>
                  <a:srgbClr val="0033CC"/>
                </a:solidFill>
              </a:rPr>
              <a:t>el hijo</a:t>
            </a:r>
            <a:endParaRPr lang="en-US" altLang="en-US" sz="3000"/>
          </a:p>
        </p:txBody>
      </p:sp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1676400" y="6324600"/>
            <a:ext cx="1447800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</a:pPr>
            <a:r>
              <a:rPr lang="es-MX" altLang="en-US" sz="2800">
                <a:latin typeface="Tahoma" pitchFamily="34" charset="0"/>
              </a:rPr>
              <a:t>– son</a:t>
            </a:r>
          </a:p>
        </p:txBody>
      </p:sp>
      <p:sp>
        <p:nvSpPr>
          <p:cNvPr id="22545" name="Rectangle 17"/>
          <p:cNvSpPr>
            <a:spLocks noChangeArrowheads="1"/>
          </p:cNvSpPr>
          <p:nvPr/>
        </p:nvSpPr>
        <p:spPr bwMode="auto">
          <a:xfrm>
            <a:off x="3124200" y="5715000"/>
            <a:ext cx="1981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hermanos</a:t>
            </a:r>
            <a:endParaRPr lang="en-US" altLang="en-US" sz="3200">
              <a:latin typeface="Tahoma" pitchFamily="34" charset="0"/>
            </a:endParaRPr>
          </a:p>
        </p:txBody>
      </p:sp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6553200" y="6248400"/>
            <a:ext cx="2209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2800">
                <a:latin typeface="Tahoma" pitchFamily="34" charset="0"/>
              </a:rPr>
              <a:t>– daughter</a:t>
            </a:r>
          </a:p>
        </p:txBody>
      </p:sp>
      <p:sp>
        <p:nvSpPr>
          <p:cNvPr id="22547" name="Rectangle 19"/>
          <p:cNvSpPr>
            <a:spLocks noChangeArrowheads="1"/>
          </p:cNvSpPr>
          <p:nvPr/>
        </p:nvSpPr>
        <p:spPr bwMode="auto">
          <a:xfrm>
            <a:off x="2971800" y="4343400"/>
            <a:ext cx="2286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hermano/a</a:t>
            </a:r>
            <a:endParaRPr lang="en-US" altLang="en-US" sz="3200">
              <a:latin typeface="Tahoma" pitchFamily="34" charset="0"/>
            </a:endParaRPr>
          </a:p>
        </p:txBody>
      </p:sp>
      <p:sp>
        <p:nvSpPr>
          <p:cNvPr id="22548" name="Rectangle 20"/>
          <p:cNvSpPr>
            <a:spLocks noChangeArrowheads="1"/>
          </p:cNvSpPr>
          <p:nvPr/>
        </p:nvSpPr>
        <p:spPr bwMode="auto">
          <a:xfrm>
            <a:off x="3352800" y="4824413"/>
            <a:ext cx="1676400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</a:pPr>
            <a:r>
              <a:rPr lang="es-MX" altLang="en-US" sz="2800">
                <a:latin typeface="Tahoma" pitchFamily="34" charset="0"/>
              </a:rPr>
              <a:t>brother/</a:t>
            </a: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</a:pPr>
            <a:r>
              <a:rPr lang="es-MX" altLang="en-US" sz="2800">
                <a:latin typeface="Tahoma" pitchFamily="34" charset="0"/>
              </a:rPr>
              <a:t>sister</a:t>
            </a:r>
          </a:p>
        </p:txBody>
      </p:sp>
      <p:sp>
        <p:nvSpPr>
          <p:cNvPr id="22549" name="Rectangle 21"/>
          <p:cNvSpPr>
            <a:spLocks noChangeArrowheads="1"/>
          </p:cNvSpPr>
          <p:nvPr/>
        </p:nvSpPr>
        <p:spPr bwMode="auto">
          <a:xfrm>
            <a:off x="5410200" y="6202363"/>
            <a:ext cx="1447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la hija</a:t>
            </a:r>
            <a:endParaRPr lang="en-US" altLang="en-US" sz="3200">
              <a:latin typeface="Tahoma" pitchFamily="34" charset="0"/>
            </a:endParaRPr>
          </a:p>
        </p:txBody>
      </p:sp>
      <p:sp>
        <p:nvSpPr>
          <p:cNvPr id="22550" name="Rectangle 22"/>
          <p:cNvSpPr>
            <a:spLocks noChangeArrowheads="1"/>
          </p:cNvSpPr>
          <p:nvPr/>
        </p:nvSpPr>
        <p:spPr bwMode="auto">
          <a:xfrm>
            <a:off x="3124200" y="2011363"/>
            <a:ext cx="24384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los padres</a:t>
            </a:r>
            <a:endParaRPr lang="en-US" altLang="en-US" sz="3200">
              <a:latin typeface="Tahoma" pitchFamily="34" charset="0"/>
            </a:endParaRPr>
          </a:p>
        </p:txBody>
      </p:sp>
      <p:sp>
        <p:nvSpPr>
          <p:cNvPr id="22551" name="Rectangle 23"/>
          <p:cNvSpPr>
            <a:spLocks noChangeArrowheads="1"/>
          </p:cNvSpPr>
          <p:nvPr/>
        </p:nvSpPr>
        <p:spPr bwMode="auto">
          <a:xfrm>
            <a:off x="3429000" y="2452688"/>
            <a:ext cx="1600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2800">
                <a:latin typeface="Tahoma" pitchFamily="34" charset="0"/>
              </a:rPr>
              <a:t>parents</a:t>
            </a:r>
          </a:p>
        </p:txBody>
      </p:sp>
      <p:sp>
        <p:nvSpPr>
          <p:cNvPr id="22552" name="Rectangle 24"/>
          <p:cNvSpPr>
            <a:spLocks noChangeArrowheads="1"/>
          </p:cNvSpPr>
          <p:nvPr/>
        </p:nvSpPr>
        <p:spPr bwMode="auto">
          <a:xfrm>
            <a:off x="3352800" y="6248400"/>
            <a:ext cx="1752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2800">
                <a:latin typeface="Tahoma" pitchFamily="34" charset="0"/>
              </a:rPr>
              <a:t>siblings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ermanos"/>
          <p:cNvPicPr>
            <a:picLocks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67400" y="2859088"/>
            <a:ext cx="2667000" cy="26273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5029200" y="717550"/>
            <a:ext cx="777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endParaRPr lang="es-ES_tradnl" altLang="en-US">
              <a:latin typeface="Tahoma" pitchFamily="34" charset="0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6537325" y="1174750"/>
            <a:ext cx="1692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endParaRPr lang="es-ES_tradnl" altLang="en-US">
              <a:latin typeface="Tahoma" pitchFamily="34" charset="0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533400" y="1020763"/>
            <a:ext cx="3352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Hermanastro</a:t>
            </a:r>
            <a:r>
              <a:rPr lang="es-ES_tradnl" altLang="en-US" sz="2400">
                <a:solidFill>
                  <a:srgbClr val="0033CC"/>
                </a:solidFill>
                <a:latin typeface="Tahoma" pitchFamily="34" charset="0"/>
              </a:rPr>
              <a:t>(s)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762000" y="1752600"/>
            <a:ext cx="281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ES_tradnl" altLang="en-US" sz="2400">
                <a:latin typeface="Tahoma" pitchFamily="34" charset="0"/>
              </a:rPr>
              <a:t>Stepbrother(s)</a:t>
            </a:r>
            <a:endParaRPr lang="es-ES_tradnl" altLang="en-US" sz="2000" i="1">
              <a:latin typeface="Tahoma" pitchFamily="34" charset="0"/>
            </a:endParaRP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5943600" y="5562600"/>
            <a:ext cx="3048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Gemelos/as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6629400" y="61722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Tx/>
              <a:buChar char="-"/>
            </a:pPr>
            <a:r>
              <a:rPr lang="es-MX" altLang="en-US" sz="2400">
                <a:solidFill>
                  <a:schemeClr val="tx2"/>
                </a:solidFill>
                <a:latin typeface="Tahoma" pitchFamily="34" charset="0"/>
              </a:rPr>
              <a:t>Twins </a:t>
            </a:r>
            <a:endParaRPr lang="es-ES_tradnl" altLang="en-US" sz="2400" i="1">
              <a:solidFill>
                <a:schemeClr val="tx2"/>
              </a:solidFill>
              <a:latin typeface="Tahoma" pitchFamily="34" charset="0"/>
            </a:endParaRPr>
          </a:p>
        </p:txBody>
      </p:sp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33400"/>
            <a:ext cx="2590800" cy="207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5038"/>
            <a:ext cx="3319463" cy="442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823913"/>
            <a:ext cx="2362200" cy="336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533400"/>
            <a:ext cx="3276600" cy="240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1066800" y="4221163"/>
            <a:ext cx="2057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madrastra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066800" y="4738688"/>
            <a:ext cx="19716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stepmother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4419600" y="2971800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Hermanastra(s)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4800600" y="3429000"/>
            <a:ext cx="21113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stepsister(s)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1066800" y="5287963"/>
            <a:ext cx="2057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padrastro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1076325" y="5805488"/>
            <a:ext cx="1779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stepfather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pic>
        <p:nvPicPr>
          <p:cNvPr id="25610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171950"/>
            <a:ext cx="1752600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5791200" y="4572000"/>
            <a:ext cx="2057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hijastra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5867400" y="5105400"/>
            <a:ext cx="22590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stepdaughter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5791200" y="5668963"/>
            <a:ext cx="2057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hijastro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5842000" y="6110288"/>
            <a:ext cx="1397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stepson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362200"/>
            <a:ext cx="1905000" cy="685800"/>
          </a:xfrm>
        </p:spPr>
        <p:txBody>
          <a:bodyPr/>
          <a:lstStyle/>
          <a:p>
            <a:r>
              <a:rPr lang="es-MX" altLang="en-US" sz="2500"/>
              <a:t/>
            </a:r>
            <a:br>
              <a:rPr lang="es-MX" altLang="en-US" sz="2500"/>
            </a:br>
            <a:r>
              <a:rPr lang="es-MX" altLang="en-US" sz="2500">
                <a:solidFill>
                  <a:srgbClr val="0033CC"/>
                </a:solidFill>
              </a:rPr>
              <a:t>la tía</a:t>
            </a:r>
            <a:r>
              <a:rPr lang="es-MX" altLang="en-US" sz="2500"/>
              <a:t> </a:t>
            </a:r>
            <a:endParaRPr lang="en-US" altLang="en-US" sz="2500"/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2514600" y="838200"/>
            <a:ext cx="2225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endParaRPr lang="es-ES_tradnl" altLang="en-US">
              <a:latin typeface="Tahoma" pitchFamily="34" charset="0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1066800" y="2971800"/>
            <a:ext cx="1981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aunt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860925" y="1022350"/>
            <a:ext cx="2606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endParaRPr lang="es-ES_tradnl" altLang="en-US">
              <a:latin typeface="Tahoma" pitchFamily="34" charset="0"/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4191000" y="2438400"/>
            <a:ext cx="152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>
                <a:solidFill>
                  <a:srgbClr val="0033CC"/>
                </a:solidFill>
                <a:latin typeface="Tahoma" pitchFamily="34" charset="0"/>
              </a:rPr>
              <a:t>el tío</a:t>
            </a:r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244975" y="2895600"/>
            <a:ext cx="10128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uncle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2447925" y="3048000"/>
            <a:ext cx="14382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los tios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2346325" y="3505200"/>
            <a:ext cx="161607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ES_tradnl" altLang="en-US" sz="2800">
                <a:latin typeface="Tahoma" pitchFamily="34" charset="0"/>
              </a:rPr>
              <a:t>- aunts &amp; uncles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6705600" y="3200400"/>
            <a:ext cx="1752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el primo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6477000" y="3733800"/>
            <a:ext cx="2438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ES_tradnl" altLang="en-US" sz="2800">
                <a:latin typeface="Tahoma" pitchFamily="34" charset="0"/>
              </a:rPr>
              <a:t>cousin </a:t>
            </a:r>
            <a:r>
              <a:rPr lang="es-ES_tradnl" altLang="en-US" sz="2800" i="1">
                <a:latin typeface="Tahoma" pitchFamily="34" charset="0"/>
              </a:rPr>
              <a:t>(boy)</a:t>
            </a:r>
            <a:endParaRPr lang="es-ES_tradnl" altLang="en-US" sz="2800">
              <a:latin typeface="Tahoma" pitchFamily="34" charset="0"/>
            </a:endParaRPr>
          </a:p>
        </p:txBody>
      </p:sp>
      <p:pic>
        <p:nvPicPr>
          <p:cNvPr id="2663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57200"/>
            <a:ext cx="2286000" cy="210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7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57200"/>
            <a:ext cx="27432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8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990600"/>
            <a:ext cx="2286000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6791325" y="4343400"/>
            <a:ext cx="16367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la prima</a:t>
            </a:r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6553200" y="4953000"/>
            <a:ext cx="2438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ES_tradnl" altLang="en-US" sz="2800">
                <a:latin typeface="Tahoma" pitchFamily="34" charset="0"/>
              </a:rPr>
              <a:t>cousin </a:t>
            </a:r>
            <a:r>
              <a:rPr lang="es-ES_tradnl" altLang="en-US" sz="2800" i="1">
                <a:latin typeface="Tahoma" pitchFamily="34" charset="0"/>
              </a:rPr>
              <a:t>(girl)</a:t>
            </a:r>
            <a:endParaRPr lang="es-ES_tradnl" altLang="en-US" sz="2800">
              <a:latin typeface="Tahoma" pitchFamily="34" charset="0"/>
            </a:endParaRPr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6629400" y="5516563"/>
            <a:ext cx="20145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los primos</a:t>
            </a:r>
          </a:p>
        </p:txBody>
      </p:sp>
      <p:sp>
        <p:nvSpPr>
          <p:cNvPr id="26642" name="Text Box 18"/>
          <p:cNvSpPr txBox="1">
            <a:spLocks noChangeArrowheads="1"/>
          </p:cNvSpPr>
          <p:nvPr/>
        </p:nvSpPr>
        <p:spPr bwMode="auto">
          <a:xfrm>
            <a:off x="6858000" y="6034088"/>
            <a:ext cx="1676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ES_tradnl" altLang="en-US" sz="2800">
                <a:latin typeface="Tahoma" pitchFamily="34" charset="0"/>
              </a:rPr>
              <a:t>cousins</a:t>
            </a:r>
          </a:p>
        </p:txBody>
      </p:sp>
      <p:pic>
        <p:nvPicPr>
          <p:cNvPr id="26643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343400"/>
            <a:ext cx="19050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44" name="Text Box 20"/>
          <p:cNvSpPr txBox="1">
            <a:spLocks noChangeArrowheads="1"/>
          </p:cNvSpPr>
          <p:nvPr/>
        </p:nvSpPr>
        <p:spPr bwMode="auto">
          <a:xfrm>
            <a:off x="2057400" y="4648200"/>
            <a:ext cx="2057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el sobrino</a:t>
            </a:r>
          </a:p>
        </p:txBody>
      </p:sp>
      <p:sp>
        <p:nvSpPr>
          <p:cNvPr id="26645" name="Text Box 21"/>
          <p:cNvSpPr txBox="1">
            <a:spLocks noChangeArrowheads="1"/>
          </p:cNvSpPr>
          <p:nvPr/>
        </p:nvSpPr>
        <p:spPr bwMode="auto">
          <a:xfrm>
            <a:off x="2286000" y="5119688"/>
            <a:ext cx="14160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nephew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26646" name="Text Box 22"/>
          <p:cNvSpPr txBox="1">
            <a:spLocks noChangeArrowheads="1"/>
          </p:cNvSpPr>
          <p:nvPr/>
        </p:nvSpPr>
        <p:spPr bwMode="auto">
          <a:xfrm>
            <a:off x="1981200" y="5592763"/>
            <a:ext cx="2057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la sobrina</a:t>
            </a:r>
          </a:p>
        </p:txBody>
      </p:sp>
      <p:sp>
        <p:nvSpPr>
          <p:cNvPr id="26647" name="Text Box 23"/>
          <p:cNvSpPr txBox="1">
            <a:spLocks noChangeArrowheads="1"/>
          </p:cNvSpPr>
          <p:nvPr/>
        </p:nvSpPr>
        <p:spPr bwMode="auto">
          <a:xfrm>
            <a:off x="2286000" y="5957888"/>
            <a:ext cx="10017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niece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26648" name="Text Box 24"/>
          <p:cNvSpPr txBox="1">
            <a:spLocks noChangeArrowheads="1"/>
          </p:cNvSpPr>
          <p:nvPr/>
        </p:nvSpPr>
        <p:spPr bwMode="auto">
          <a:xfrm>
            <a:off x="3886200" y="4983163"/>
            <a:ext cx="23018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los sobrinos</a:t>
            </a:r>
          </a:p>
        </p:txBody>
      </p:sp>
      <p:sp>
        <p:nvSpPr>
          <p:cNvPr id="26649" name="Text Box 25"/>
          <p:cNvSpPr txBox="1">
            <a:spLocks noChangeArrowheads="1"/>
          </p:cNvSpPr>
          <p:nvPr/>
        </p:nvSpPr>
        <p:spPr bwMode="auto">
          <a:xfrm>
            <a:off x="4267200" y="5378450"/>
            <a:ext cx="16764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ES_tradnl" altLang="en-US" sz="2800">
                <a:latin typeface="Tahoma" pitchFamily="34" charset="0"/>
              </a:rPr>
              <a:t>nieces &amp; nephews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628650"/>
            <a:ext cx="1882775" cy="649288"/>
          </a:xfrm>
        </p:spPr>
        <p:txBody>
          <a:bodyPr/>
          <a:lstStyle/>
          <a:p>
            <a:r>
              <a:rPr lang="es-MX" altLang="en-US" sz="2800">
                <a:solidFill>
                  <a:srgbClr val="0033CC"/>
                </a:solidFill>
              </a:rPr>
              <a:t>abuelo</a:t>
            </a:r>
            <a:endParaRPr lang="en-US" altLang="en-US" sz="2800">
              <a:solidFill>
                <a:srgbClr val="0033CC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651125" y="869950"/>
            <a:ext cx="1768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endParaRPr lang="es-ES_tradnl" altLang="en-US">
              <a:latin typeface="Tahoma" pitchFamily="34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362200" y="762000"/>
            <a:ext cx="2133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grandpa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572000" y="776288"/>
            <a:ext cx="16541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MX" altLang="en-US" sz="2800">
                <a:solidFill>
                  <a:srgbClr val="0033CC"/>
                </a:solidFill>
                <a:latin typeface="Tahoma" pitchFamily="34" charset="0"/>
              </a:rPr>
              <a:t>abuela(s)</a:t>
            </a:r>
            <a:endParaRPr lang="es-ES_tradnl" altLang="en-US" sz="28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6248400" y="762000"/>
            <a:ext cx="20097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grandma(s)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752600"/>
            <a:ext cx="6019800" cy="402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2209800" y="1295400"/>
            <a:ext cx="1524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 flipH="1">
            <a:off x="5029200" y="1295400"/>
            <a:ext cx="838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533400" y="5638800"/>
            <a:ext cx="1981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2800">
                <a:solidFill>
                  <a:srgbClr val="0033CC"/>
                </a:solidFill>
              </a:rPr>
              <a:t>Nieto</a:t>
            </a:r>
            <a:endParaRPr lang="en-US" altLang="en-US" sz="2800">
              <a:solidFill>
                <a:srgbClr val="0033CC"/>
              </a:solidFill>
            </a:endParaRPr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1676400" y="5715000"/>
            <a:ext cx="2133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grandson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4038600" y="5715000"/>
            <a:ext cx="1676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2800">
                <a:solidFill>
                  <a:srgbClr val="0033CC"/>
                </a:solidFill>
              </a:rPr>
              <a:t>Nieta(s)</a:t>
            </a:r>
            <a:endParaRPr lang="en-US" altLang="en-US" sz="2800">
              <a:solidFill>
                <a:srgbClr val="0033CC"/>
              </a:solidFill>
            </a:endParaRP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5638800" y="5715000"/>
            <a:ext cx="3581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2800">
                <a:solidFill>
                  <a:schemeClr val="tx1"/>
                </a:solidFill>
              </a:rPr>
              <a:t>Granddaughter(s)</a:t>
            </a:r>
            <a:endParaRPr lang="en-US" altLang="en-US" sz="2800">
              <a:solidFill>
                <a:schemeClr val="tx1"/>
              </a:solidFill>
            </a:endParaRPr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 flipH="1">
            <a:off x="1752600" y="4495800"/>
            <a:ext cx="13716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>
            <a:off x="5638800" y="49530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2971800" y="6248400"/>
            <a:ext cx="2514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2800">
                <a:solidFill>
                  <a:schemeClr val="folHlink"/>
                </a:solidFill>
              </a:rPr>
              <a:t>Nietos</a:t>
            </a:r>
            <a:endParaRPr lang="en-US" altLang="en-US" sz="2800">
              <a:solidFill>
                <a:schemeClr val="folHlink"/>
              </a:solidFill>
            </a:endParaRP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4343400" y="6248400"/>
            <a:ext cx="2514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2100">
                <a:solidFill>
                  <a:schemeClr val="tx1"/>
                </a:solidFill>
              </a:rPr>
              <a:t>grandchildren</a:t>
            </a:r>
            <a:endParaRPr lang="en-US" altLang="en-US" sz="2100">
              <a:solidFill>
                <a:schemeClr val="tx1"/>
              </a:solidFill>
            </a:endParaRP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2765425" y="152400"/>
            <a:ext cx="1882775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s-MX" altLang="en-US" sz="2800">
                <a:solidFill>
                  <a:srgbClr val="0033CC"/>
                </a:solidFill>
              </a:rPr>
              <a:t>abuelos</a:t>
            </a:r>
            <a:endParaRPr lang="en-US" altLang="en-US" sz="2800">
              <a:solidFill>
                <a:srgbClr val="0033CC"/>
              </a:solidFill>
            </a:endParaRP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4419600" y="242888"/>
            <a:ext cx="4191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grandparents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2057400" y="4648200"/>
            <a:ext cx="2057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La esposa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4800600" y="4678363"/>
            <a:ext cx="2057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El esposo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600325" y="5119688"/>
            <a:ext cx="8286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wife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4957763" y="5105400"/>
            <a:ext cx="15192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husband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3429000" y="5638800"/>
            <a:ext cx="2286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los esposos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3276600" y="6172200"/>
            <a:ext cx="26257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MX" altLang="en-US" sz="2800">
                <a:solidFill>
                  <a:schemeClr val="tx2"/>
                </a:solidFill>
                <a:latin typeface="Tahoma" pitchFamily="34" charset="0"/>
              </a:rPr>
              <a:t>husband &amp; wife</a:t>
            </a:r>
            <a:endParaRPr lang="es-ES_tradnl" altLang="en-US" sz="2800">
              <a:solidFill>
                <a:schemeClr val="tx2"/>
              </a:solidFill>
              <a:latin typeface="Tahoma" pitchFamily="34" charset="0"/>
            </a:endParaRPr>
          </a:p>
        </p:txBody>
      </p:sp>
      <p:pic>
        <p:nvPicPr>
          <p:cNvPr id="276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676275"/>
            <a:ext cx="5857875" cy="389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2914650" cy="566738"/>
          </a:xfrm>
        </p:spPr>
        <p:txBody>
          <a:bodyPr/>
          <a:lstStyle/>
          <a:p>
            <a:r>
              <a:rPr lang="es-MX" altLang="en-US" sz="3200">
                <a:solidFill>
                  <a:srgbClr val="0033CC"/>
                </a:solidFill>
              </a:rPr>
              <a:t>mascota(s)</a:t>
            </a:r>
            <a:endParaRPr lang="en-US" altLang="en-US" sz="3200">
              <a:solidFill>
                <a:srgbClr val="0033CC"/>
              </a:solidFill>
            </a:endParaRPr>
          </a:p>
        </p:txBody>
      </p:sp>
      <p:pic>
        <p:nvPicPr>
          <p:cNvPr id="15363" name="Picture 3" descr="mascot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676400"/>
            <a:ext cx="41148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4876800" y="762000"/>
            <a:ext cx="19970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endParaRPr lang="es-ES_tradnl" altLang="en-US">
              <a:latin typeface="Tahoma" pitchFamily="34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5029200" y="609600"/>
            <a:ext cx="2057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>
                <a:solidFill>
                  <a:schemeClr val="tx2"/>
                </a:solidFill>
                <a:latin typeface="Tahoma" pitchFamily="34" charset="0"/>
              </a:rPr>
              <a:t>pet(s)</a:t>
            </a:r>
            <a:endParaRPr lang="es-ES_tradnl" altLang="en-US" sz="3200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838200" y="1931988"/>
            <a:ext cx="10255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Gato</a:t>
            </a:r>
          </a:p>
          <a:p>
            <a:pPr eaLnBrk="0" hangingPunct="0"/>
            <a:endParaRPr lang="es-ES_tradnl" altLang="en-US" sz="320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066800" y="2541588"/>
            <a:ext cx="720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ES_tradnl" altLang="en-US" sz="3200">
                <a:latin typeface="Tahoma" pitchFamily="34" charset="0"/>
              </a:rPr>
              <a:t>cat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7696200" y="2922588"/>
            <a:ext cx="11366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ES_tradnl" altLang="en-US" sz="3200">
                <a:solidFill>
                  <a:srgbClr val="0033CC"/>
                </a:solidFill>
                <a:latin typeface="Tahoma" pitchFamily="34" charset="0"/>
              </a:rPr>
              <a:t>perro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7848600" y="3684588"/>
            <a:ext cx="8556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ES_tradnl" altLang="en-US" sz="3200">
                <a:latin typeface="Tahoma" pitchFamily="34" charset="0"/>
              </a:rPr>
              <a:t>dog</a:t>
            </a:r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 flipH="1">
            <a:off x="1981200" y="2286000"/>
            <a:ext cx="762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>
            <a:off x="6553200" y="2438400"/>
            <a:ext cx="914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 flipV="1">
            <a:off x="6629400" y="4343400"/>
            <a:ext cx="990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386</TotalTime>
  <Words>271</Words>
  <Application>Microsoft Office PowerPoint</Application>
  <PresentationFormat>On-screen Show (4:3)</PresentationFormat>
  <Paragraphs>124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Verdana</vt:lpstr>
      <vt:lpstr>Times New Roman</vt:lpstr>
      <vt:lpstr>Wingdings</vt:lpstr>
      <vt:lpstr>Tahoma</vt:lpstr>
      <vt:lpstr>Monotype Sorts</vt:lpstr>
      <vt:lpstr>Profile</vt:lpstr>
      <vt:lpstr>Me llamo ___________   Clase 702 La fecha es el 15 de octubre del 2013</vt:lpstr>
      <vt:lpstr>Repaso de vocabulario:</vt:lpstr>
      <vt:lpstr>La familia </vt:lpstr>
      <vt:lpstr>PowerPoint Presentation</vt:lpstr>
      <vt:lpstr>PowerPoint Presentation</vt:lpstr>
      <vt:lpstr> la tía </vt:lpstr>
      <vt:lpstr>abuelo</vt:lpstr>
      <vt:lpstr>PowerPoint Presentation</vt:lpstr>
      <vt:lpstr>mascota(s)</vt:lpstr>
      <vt:lpstr>Más vocabulario</vt:lpstr>
      <vt:lpstr>El pelo</vt:lpstr>
      <vt:lpstr>Los ojos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 Low La fecha es el Primero de marzo del 2010</dc:title>
  <dc:creator>Helen Zumaeta</dc:creator>
  <cp:lastModifiedBy>Helen Zumaeta</cp:lastModifiedBy>
  <cp:revision>19</cp:revision>
  <cp:lastPrinted>2013-10-15T13:57:23Z</cp:lastPrinted>
  <dcterms:created xsi:type="dcterms:W3CDTF">2010-03-01T18:35:15Z</dcterms:created>
  <dcterms:modified xsi:type="dcterms:W3CDTF">2013-10-15T16:04:41Z</dcterms:modified>
</cp:coreProperties>
</file>